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5"/>
  </p:notesMasterIdLst>
  <p:sldIdLst>
    <p:sldId id="388" r:id="rId2"/>
    <p:sldId id="478" r:id="rId3"/>
    <p:sldId id="2017" r:id="rId4"/>
    <p:sldId id="2039" r:id="rId5"/>
    <p:sldId id="2038" r:id="rId6"/>
    <p:sldId id="479" r:id="rId7"/>
    <p:sldId id="2027" r:id="rId8"/>
    <p:sldId id="2048" r:id="rId9"/>
    <p:sldId id="2028" r:id="rId10"/>
    <p:sldId id="2046" r:id="rId11"/>
    <p:sldId id="2031" r:id="rId12"/>
    <p:sldId id="2047" r:id="rId13"/>
    <p:sldId id="2030" r:id="rId14"/>
    <p:sldId id="2059" r:id="rId15"/>
    <p:sldId id="2025" r:id="rId16"/>
    <p:sldId id="2050" r:id="rId17"/>
    <p:sldId id="2051" r:id="rId18"/>
    <p:sldId id="2064" r:id="rId19"/>
    <p:sldId id="2026" r:id="rId20"/>
    <p:sldId id="2052" r:id="rId21"/>
    <p:sldId id="2062" r:id="rId22"/>
    <p:sldId id="2063" r:id="rId23"/>
    <p:sldId id="2042" r:id="rId24"/>
    <p:sldId id="2055" r:id="rId25"/>
    <p:sldId id="2060" r:id="rId26"/>
    <p:sldId id="2043" r:id="rId27"/>
    <p:sldId id="2061" r:id="rId28"/>
    <p:sldId id="2044" r:id="rId29"/>
    <p:sldId id="2054" r:id="rId30"/>
    <p:sldId id="2058" r:id="rId31"/>
    <p:sldId id="2040" r:id="rId32"/>
    <p:sldId id="2006" r:id="rId33"/>
    <p:sldId id="2041" r:id="rId34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30"/>
    <a:srgbClr val="669900"/>
    <a:srgbClr val="00CC00"/>
    <a:srgbClr val="0000FF"/>
    <a:srgbClr val="FFFFFF"/>
    <a:srgbClr val="CC6600"/>
    <a:srgbClr val="B8B8B8"/>
    <a:srgbClr val="9D0000"/>
    <a:srgbClr val="95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17" autoAdjust="0"/>
    <p:restoredTop sz="96327" autoAdjust="0"/>
  </p:normalViewPr>
  <p:slideViewPr>
    <p:cSldViewPr snapToGrid="0">
      <p:cViewPr>
        <p:scale>
          <a:sx n="98" d="100"/>
          <a:sy n="98" d="100"/>
        </p:scale>
        <p:origin x="1520" y="1744"/>
      </p:cViewPr>
      <p:guideLst>
        <p:guide orient="horz" pos="2160"/>
        <p:guide pos="384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fld id="{0EE26C0C-D63D-45AF-A471-A3D6BD5561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ＭＳ Ｐゴシック" pitchFamily="-12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204B1A-73D0-4DB5-9D5A-907DF0676C32}" type="slidenum">
              <a:rPr lang="en-US" smtClean="0">
                <a:latin typeface="Arial" pitchFamily="-123" charset="0"/>
                <a:ea typeface="ＭＳ Ｐゴシック" pitchFamily="-123" charset="-128"/>
                <a:cs typeface="ＭＳ Ｐゴシック" pitchFamily="-123" charset="-128"/>
              </a:rPr>
              <a:pPr/>
              <a:t>1</a:t>
            </a:fld>
            <a:endParaRPr lang="en-US">
              <a:latin typeface="Arial" pitchFamily="-123" charset="0"/>
              <a:ea typeface="ＭＳ Ｐゴシック" pitchFamily="-123" charset="-128"/>
              <a:cs typeface="ＭＳ Ｐゴシック" pitchFamily="-123" charset="-128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92708-8DAD-7C2A-3AAD-8A7013CBA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BA4F7BA8-15CC-2E87-D5A0-AA437F7FC8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011F8B7-1A79-2113-907F-CAA631608C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5394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010E3-BA96-EE3D-9440-A06D97255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9FBEDDE5-628A-3190-8D2A-6DA7BF1C83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81BC2A9-B707-3D65-2306-416DA936F0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4418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F4C4D-606D-045B-99CF-AA1FC5AA4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B605685-AFC8-7EE6-3269-7F173AEF35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CDF6506-CC03-CB00-E4CC-F9ABF7E714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9801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CE6E1-0802-5547-EB16-BF88C0F4A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1702EA7-D28E-5193-85D0-BF16EEFE5F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FFE2D903-AD45-2EFE-8368-36ED97584F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058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3D294-36B7-076B-8156-F37F7F7D0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5760843-D897-103E-7E96-16C7D207EA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7D08806-A56B-DA0D-F6C7-DF76451F1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0589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9AE81-8288-CB5D-E4E5-60AF72A2C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FB167E6-4952-E872-CBF9-1DEB280C8A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E06333D-167A-7A34-00B5-51DDBA7E0A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0663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53D63-AFF2-E4D7-6AF9-151B5D3E7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0D4AAD61-2517-68EC-E319-EFF1F1A6F9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943FA9B-6BDE-32AE-5E0D-7AC4BD08C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5441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EB98C-3071-1CDA-97F6-057BA7126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7CBFCBA-25EE-244F-3CB0-3FDB3A7586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3D0214F-FEE4-5A81-E7B5-F35F61F7C7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2781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B3265-809E-F50E-6125-ACE40B1B6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952AFB2-CF9D-8CEB-126C-5EAA55616D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1D0A52D4-9CEC-9A61-26E2-010548F612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0810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A2CA9-0DFC-B25C-95B3-8FF934EB3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E12289F-CEE2-D8CE-5D5F-B581736449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C58F22F-FF16-77E8-7D0E-C7B0870E49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1865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3544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D1095-9FC4-5630-B3FA-3C7A5DE8A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1C0DD880-BAF8-33C8-349A-FA86CD136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D608B4D-BEA3-3D23-AD5D-56A6D0CC15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8181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4DD70-2435-6FD2-A2C3-155339F23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C83ADC9-B7B6-2539-AE73-F208CCBF7A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F38D04A-B446-A05F-28BD-9F8967CEF4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2137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D769D-90FF-5A6A-B758-4E5B8CDF5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06E1C9E-7778-8BF0-1282-9A901AD7F8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810B924E-3DD5-8C89-3E73-9738A85B72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497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DD2A8-473F-F254-414E-F5D20CA17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E474C89-B235-3482-3BD7-A89D960D30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1B8C5ABF-4E4B-7E5F-341E-420418E50C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6805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27F6C-8285-B6CA-C309-B47F0E198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7210380-84A3-D4C5-0B42-01ED837C97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892733C-2FAD-F94F-DEA8-34878E47A9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882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AB033-9544-A49E-6651-F327A7089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D03182F-502C-D0D2-FFFA-3BFB910D25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DC1D88E-1B9E-8796-A8DA-8DE15BF817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7432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056B8-0D36-D017-2A0B-A8BD72940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AEA52034-D44B-670D-6F95-1503ED8DD5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F256FF6-36C7-4130-732A-D5EC9778F5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55913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ACD38-AA18-6B67-6C2A-02D1FA516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4332080-1500-DCA7-D31C-7EEDEFE117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BE425DB-0AD4-5C35-36E8-9DB82DDBA2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2782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55BAB-7BAE-4698-2677-A8A4DBD21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3D99CD7-EBA4-4C45-43AE-72B1091DD4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C6C92DCB-1C0E-8CFA-5397-35E3E5A075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627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55BAB-7BAE-4698-2677-A8A4DBD21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3D99CD7-EBA4-4C45-43AE-72B1091DD4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C6C92DCB-1C0E-8CFA-5397-35E3E5A075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1234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C28D1-3C83-41EA-E605-E8C2A370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FCFDE7D-D0A2-04E9-E76D-634C68442B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D311560-2B80-39DD-E36A-DC20F66E0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10002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80DE4-0354-5EFC-290A-EEF6BBBED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071FDB23-C1C5-6819-4EA3-4EC812E8BE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D7F0929-D98C-04D5-D061-CA0757E53B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22948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D4D69-BE98-933B-BDA4-DEDD7559B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7E20ECB-86AA-5C46-FCD0-830AA168AA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DF87904-1E85-AD38-BC41-6BFD93FAF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50875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9D523-B282-9A07-48AA-4D547A1B4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EF17C2D-AF02-F575-6E7F-80CF7F296A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BA20A3C-1D05-C281-A44D-851252CF45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17272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B034B-3B0A-7DD2-F29F-DF829FA29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B9E234B0-BED7-69A0-2F9F-579231DBBF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0F4D752-3943-2586-90EA-F34DA2FCF2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074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1C580-5173-50E6-B9A8-B98B56BF5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91FD57A-1EB6-265D-3183-B3C12614E8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BBDC5AC-7F7A-6620-2B31-A1E08CE2B7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9161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18D87-A94B-A617-C59C-7684F8A68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8C31208-E05D-D241-2075-0C6A125B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AA248EF-9BC8-0F42-1A6F-99FDAE2324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4543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D9579-6583-4694-2C25-B905EC07D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0D6DB1A-EEB9-302F-5333-24F29889B4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C5E9FCF6-0624-73DA-ED98-CBF4C0E377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0050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F570B-140C-5769-C8C7-23D6C1D89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F23528C-142E-DBE7-164B-E26AC3F513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DD80B88-6A9B-499B-12FF-84E291E778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1438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F2C6C-2116-8AC3-371A-B1F09634C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BC0B6BE-6293-DBBB-4A2C-E93A21FA52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91EDF42-DD5E-F462-A0B3-0FA993B094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104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BF3FD-8326-3859-4D9A-56E9007F4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64AC359-A66F-3443-FE9A-99B96C56DD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D067466C-1A3C-F3D7-951A-380C8447A2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9212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21800" y="304800"/>
            <a:ext cx="28702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200" y="304800"/>
            <a:ext cx="84074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11200" y="304800"/>
            <a:ext cx="114808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711200" y="1371600"/>
            <a:ext cx="112776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451600" y="1371600"/>
            <a:ext cx="55372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228600"/>
            <a:ext cx="92456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447800"/>
            <a:ext cx="10363200" cy="51054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64" r:id="rId3"/>
    <p:sldLayoutId id="2147483663" r:id="rId4"/>
    <p:sldLayoutId id="2147483662" r:id="rId5"/>
    <p:sldLayoutId id="2147483661" r:id="rId6"/>
    <p:sldLayoutId id="2147483660" r:id="rId7"/>
    <p:sldLayoutId id="2147483659" r:id="rId8"/>
    <p:sldLayoutId id="2147483658" r:id="rId9"/>
    <p:sldLayoutId id="2147483657" r:id="rId10"/>
    <p:sldLayoutId id="2147483656" r:id="rId11"/>
    <p:sldLayoutId id="2147483655" r:id="rId12"/>
    <p:sldLayoutId id="2147483654" r:id="rId13"/>
    <p:sldLayoutId id="2147483653" r:id="rId14"/>
    <p:sldLayoutId id="2147483652" r:id="rId15"/>
    <p:sldLayoutId id="2147483651" r:id="rId16"/>
    <p:sldLayoutId id="2147483650" r:id="rId17"/>
    <p:sldLayoutId id="2147483649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ＭＳ Ｐゴシック" pitchFamily="-123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pitchFamily="-123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.png"/><Relationship Id="rId7" Type="http://schemas.openxmlformats.org/officeDocument/2006/relationships/image" Target="http://ww2.kqed.org/science/wp-content/uploads/sites/35/2015/07/Kilobots-v3.00_00_40_26.Still006.jp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https://images.ctfassets.net/cnu0m8re1exe/4cZuEYhcHcK6kesb3sHrr7/6237a44e8aed0db30883340892989e0c/Drone_Swarm.jpg?fm=jpg&amp;fl=progressive&amp;w=660&amp;h=433&amp;fit=fill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qKy98Cbcltw?feature=oembed" TargetMode="Externa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QR3U1dgc5RE?start=378&amp;feature=oembed" TargetMode="External"/><Relationship Id="rId4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Ob3BIJkQJEw?start=113&amp;feature=oembed" TargetMode="External"/><Relationship Id="rId4" Type="http://schemas.openxmlformats.org/officeDocument/2006/relationships/image" Target="../media/image4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QR3U1dgc5RE?start=859&amp;feature=oembed" TargetMode="External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4630"/>
          </a:solidFill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 dirty="0"/>
          </a:p>
        </p:txBody>
      </p:sp>
      <p:sp>
        <p:nvSpPr>
          <p:cNvPr id="21506" name="Line 4"/>
          <p:cNvSpPr>
            <a:spLocks noChangeShapeType="1"/>
          </p:cNvSpPr>
          <p:nvPr/>
        </p:nvSpPr>
        <p:spPr bwMode="auto">
          <a:xfrm>
            <a:off x="1600200" y="2810926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7" name="Rectangle 7"/>
          <p:cNvSpPr>
            <a:spLocks noChangeArrowheads="1"/>
          </p:cNvSpPr>
          <p:nvPr/>
        </p:nvSpPr>
        <p:spPr bwMode="auto">
          <a:xfrm>
            <a:off x="1524000" y="762000"/>
            <a:ext cx="9144000" cy="1219200"/>
          </a:xfrm>
          <a:prstGeom prst="rect">
            <a:avLst/>
          </a:prstGeom>
          <a:noFill/>
          <a:ln w="152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ctrTitle"/>
          </p:nvPr>
        </p:nvSpPr>
        <p:spPr bwMode="auto">
          <a:xfrm>
            <a:off x="2209800" y="726212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600" b="1" dirty="0">
                <a:solidFill>
                  <a:srgbClr val="FFFFFF"/>
                </a:solidFill>
              </a:rPr>
              <a:t>ECE693H, Spring 2025:</a:t>
            </a:r>
            <a:br>
              <a:rPr lang="en-US" sz="3600" b="1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Multi-robot System Design</a:t>
            </a:r>
            <a:br>
              <a:rPr lang="en-US" sz="3600" b="1" dirty="0">
                <a:solidFill>
                  <a:srgbClr val="FFFFFF"/>
                </a:solidFill>
              </a:rPr>
            </a:b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21510" name="Line 5"/>
          <p:cNvSpPr>
            <a:spLocks noChangeShapeType="1"/>
          </p:cNvSpPr>
          <p:nvPr/>
        </p:nvSpPr>
        <p:spPr bwMode="auto">
          <a:xfrm>
            <a:off x="1600200" y="5262597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13192125" y="656748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4FBA15B-261F-2B43-B01A-B415FBF21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375" y="4658737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ＭＳ Ｐゴシック" pitchFamily="-123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r>
              <a:rPr lang="en-US" sz="3600" b="1" kern="0" dirty="0">
                <a:solidFill>
                  <a:srgbClr val="FFFFFF"/>
                </a:solidFill>
              </a:rPr>
              <a:t>Dr. Daniel Drew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9BFE827-9EE4-D34F-B334-837A8846A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739" y="3817527"/>
            <a:ext cx="2433635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AB7C601-1891-C248-9E6E-AEEC3677B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423" y="2665142"/>
            <a:ext cx="2501049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FDCB474-CE19-F540-8E2B-0EEE7FFBF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ABDB46-9487-19F9-2618-7A6D407E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710" y="5474277"/>
            <a:ext cx="2585915" cy="1209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B7D79-3C0A-A11D-26AB-C1200B271036}"/>
              </a:ext>
            </a:extLst>
          </p:cNvPr>
          <p:cNvSpPr txBox="1"/>
          <p:nvPr/>
        </p:nvSpPr>
        <p:spPr>
          <a:xfrm>
            <a:off x="2391043" y="2207262"/>
            <a:ext cx="7409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“Action 2”</a:t>
            </a:r>
            <a:endParaRPr lang="en-US" sz="3600" dirty="0"/>
          </a:p>
        </p:txBody>
      </p:sp>
      <p:pic>
        <p:nvPicPr>
          <p:cNvPr id="4" name="Picture 1" descr="This Swarm of Search and Rescue Drones Can Explore Without Human Help |  Discover Magazine">
            <a:extLst>
              <a:ext uri="{FF2B5EF4-FFF2-40B4-BE49-F238E27FC236}">
                <a16:creationId xmlns:a16="http://schemas.microsoft.com/office/drawing/2014/main" id="{C9C1618B-547C-D87B-8E3F-713262677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67"/>
          <a:stretch>
            <a:fillRect/>
          </a:stretch>
        </p:blipFill>
        <p:spPr bwMode="auto">
          <a:xfrm>
            <a:off x="1600200" y="2912870"/>
            <a:ext cx="2861081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an A Thousand Tiny Swarming Robots Outsmart Nature? | KQED">
            <a:extLst>
              <a:ext uri="{FF2B5EF4-FFF2-40B4-BE49-F238E27FC236}">
                <a16:creationId xmlns:a16="http://schemas.microsoft.com/office/drawing/2014/main" id="{88B4B8CC-A230-CBA2-9916-C760C321C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3"/>
          <a:stretch>
            <a:fillRect/>
          </a:stretch>
        </p:blipFill>
        <p:spPr bwMode="auto">
          <a:xfrm>
            <a:off x="4461281" y="2912870"/>
            <a:ext cx="3400907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eiko Hamann on LinkedIn: Division of Labor in Robot Swarms with Minimize  Surprise">
            <a:extLst>
              <a:ext uri="{FF2B5EF4-FFF2-40B4-BE49-F238E27FC236}">
                <a16:creationId xmlns:a16="http://schemas.microsoft.com/office/drawing/2014/main" id="{E0E2D1B6-6D8D-9657-B525-1AAC64EB8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4275"/>
          <a:stretch/>
        </p:blipFill>
        <p:spPr bwMode="auto">
          <a:xfrm>
            <a:off x="7440071" y="2912870"/>
            <a:ext cx="3148554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4A18C-3924-6431-8E81-06C4CA8F3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7C54247-3E3E-9F7A-0D66-E4D25FF0F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A0F1607-98B9-64A0-7E69-4B084CD44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BFF5AC4D-2F40-3751-37F0-5F2AE0E8B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Motor Control: PID at a High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795ED8-D829-61CE-ABC5-C7D41ABFA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3" y="2783425"/>
            <a:ext cx="11945314" cy="2503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03BDC9-C06C-C7EC-FDE2-904C74BC2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914" y="1631950"/>
            <a:ext cx="6255554" cy="1229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3E0E8C-97AE-B42C-715B-4E61C2B69056}"/>
              </a:ext>
            </a:extLst>
          </p:cNvPr>
          <p:cNvSpPr txBox="1"/>
          <p:nvPr/>
        </p:nvSpPr>
        <p:spPr>
          <a:xfrm>
            <a:off x="2485754" y="5657213"/>
            <a:ext cx="59442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Integral = eliminate steady state error</a:t>
            </a:r>
          </a:p>
          <a:p>
            <a:r>
              <a:rPr lang="en-US" dirty="0"/>
              <a:t>Derivative = damping (resist fast changes)</a:t>
            </a:r>
          </a:p>
        </p:txBody>
      </p:sp>
    </p:spTree>
    <p:extLst>
      <p:ext uri="{BB962C8B-B14F-4D97-AF65-F5344CB8AC3E}">
        <p14:creationId xmlns:p14="http://schemas.microsoft.com/office/powerpoint/2010/main" val="1904024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5B506-06F0-6466-B4B4-E95567064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0F2A958-E1ED-212A-65C6-D9F2BD8DA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AAFFEA4-36BE-81EF-5E47-FE8939C45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BC9A7E57-FD0C-9C94-7DCD-A06B28793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Motor Control: PID Tuning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CFD20-04D3-3FF1-F78E-6E249DDAC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732" y="1252905"/>
            <a:ext cx="8813580" cy="1847519"/>
          </a:xfrm>
          <a:prstGeom prst="rect">
            <a:avLst/>
          </a:prstGeom>
        </p:spPr>
      </p:pic>
      <p:pic>
        <p:nvPicPr>
          <p:cNvPr id="1030" name="Picture 6" descr="What is PID Controller : Proportional Integral Derivative - SMLease Design">
            <a:extLst>
              <a:ext uri="{FF2B5EF4-FFF2-40B4-BE49-F238E27FC236}">
                <a16:creationId xmlns:a16="http://schemas.microsoft.com/office/drawing/2014/main" id="{4F50A462-E8B6-7842-1D89-1423B4125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001" y="3135215"/>
            <a:ext cx="5249286" cy="369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854B16-66F2-C523-68FF-D034E7043ADE}"/>
                  </a:ext>
                </a:extLst>
              </p:cNvPr>
              <p:cNvSpPr txBox="1"/>
              <p:nvPr/>
            </p:nvSpPr>
            <p:spPr>
              <a:xfrm>
                <a:off x="131796" y="4293832"/>
                <a:ext cx="6598409" cy="137076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Find order-of-magnitude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/>
                  <a:t> based on paper math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Tune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/>
                  <a:t> until slight overshoot and ringdown (stable)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Tune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to eliminate steady state error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Tune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/>
                  <a:t> to minimize overshoot and ringing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854B16-66F2-C523-68FF-D034E7043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96" y="4293832"/>
                <a:ext cx="6598409" cy="1370760"/>
              </a:xfrm>
              <a:prstGeom prst="rect">
                <a:avLst/>
              </a:prstGeom>
              <a:blipFill>
                <a:blip r:embed="rId5"/>
                <a:stretch>
                  <a:fillRect l="-574" t="-893" b="-625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691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A5A5C-1D46-14EC-E8CD-5A8FC44BB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37C0805-FC3D-5775-EF79-73E9BEE41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EBAE73E-96B5-663E-AF50-60F8991D5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2351888F-D37C-8F90-B197-908633E12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Motor Control: PID Tuning</a:t>
            </a:r>
          </a:p>
        </p:txBody>
      </p:sp>
      <p:pic>
        <p:nvPicPr>
          <p:cNvPr id="3" name="Online Media 2" descr="PID demo">
            <a:hlinkClick r:id="" action="ppaction://media"/>
            <a:extLst>
              <a:ext uri="{FF2B5EF4-FFF2-40B4-BE49-F238E27FC236}">
                <a16:creationId xmlns:a16="http://schemas.microsoft.com/office/drawing/2014/main" id="{4CB128CF-1B4B-53DD-174D-6FE6917D840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79"/>
            <a:ext cx="12191999" cy="688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1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10415-A421-DE8E-A44A-ECB397CC3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5FCF3AC-4A6B-0511-C0C6-E71F7B243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7F55BF1-12DC-E29A-415F-7CED3B26A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F7EEE9A-0EEA-5C6F-A583-4CC4125E4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Motor Control: PID at a Low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2E8A94-1CA1-D024-A3DB-A2118EC54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119" y="1395530"/>
            <a:ext cx="8767762" cy="4329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EEB6EA-6EC6-B6C6-593C-9D1C7C2A3BDA}"/>
              </a:ext>
            </a:extLst>
          </p:cNvPr>
          <p:cNvSpPr txBox="1"/>
          <p:nvPr/>
        </p:nvSpPr>
        <p:spPr>
          <a:xfrm>
            <a:off x="2344930" y="5830045"/>
            <a:ext cx="6249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Transfer functions, root locus analysis, …</a:t>
            </a:r>
          </a:p>
        </p:txBody>
      </p:sp>
    </p:spTree>
    <p:extLst>
      <p:ext uri="{BB962C8B-B14F-4D97-AF65-F5344CB8AC3E}">
        <p14:creationId xmlns:p14="http://schemas.microsoft.com/office/powerpoint/2010/main" val="1123365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A1403-408C-574D-6C55-447A9017F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3BE497E-B852-7EA4-44BB-6ADE44B21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463ECD8-908B-6763-B491-7A69120CC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C2D27CE-CD36-E475-5E60-D2B15CEFA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Motor Control: PID at a Low Level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C6888-7697-1877-D479-E006353BF9E1}"/>
                  </a:ext>
                </a:extLst>
              </p:cNvPr>
              <p:cNvSpPr txBox="1"/>
              <p:nvPr/>
            </p:nvSpPr>
            <p:spPr>
              <a:xfrm>
                <a:off x="328683" y="1679575"/>
                <a:ext cx="2418546" cy="1377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𝑙𝑜𝑎𝑑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C6888-7697-1877-D479-E006353BF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83" y="1679575"/>
                <a:ext cx="2418546" cy="1377685"/>
              </a:xfrm>
              <a:prstGeom prst="rect">
                <a:avLst/>
              </a:prstGeom>
              <a:blipFill>
                <a:blip r:embed="rId3"/>
                <a:stretch>
                  <a:fillRect t="-1835" b="-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C4B67CD-C43B-6391-CF0F-C032D7400412}"/>
              </a:ext>
            </a:extLst>
          </p:cNvPr>
          <p:cNvSpPr txBox="1"/>
          <p:nvPr/>
        </p:nvSpPr>
        <p:spPr>
          <a:xfrm>
            <a:off x="2899291" y="2137584"/>
            <a:ext cx="3196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steady state velocity</a:t>
            </a:r>
          </a:p>
        </p:txBody>
      </p:sp>
      <p:pic>
        <p:nvPicPr>
          <p:cNvPr id="6" name="Picture 4" descr="DC Motors">
            <a:extLst>
              <a:ext uri="{FF2B5EF4-FFF2-40B4-BE49-F238E27FC236}">
                <a16:creationId xmlns:a16="http://schemas.microsoft.com/office/drawing/2014/main" id="{2C97EC54-844F-F357-B1E8-3C454EA56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062" y="1222077"/>
            <a:ext cx="5058346" cy="237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8B91E0-FB61-CEE9-5476-7B64FC763C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9713"/>
          <a:stretch/>
        </p:blipFill>
        <p:spPr>
          <a:xfrm>
            <a:off x="516427" y="3567738"/>
            <a:ext cx="4693981" cy="828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884B0C-A8F0-BC59-988D-8B83D33EC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6117" y="3937193"/>
            <a:ext cx="5705884" cy="2935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C26A5A-C41D-2BB7-38E4-3F9B2506D4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4" y="4970338"/>
            <a:ext cx="6276649" cy="139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1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B293C-7750-2E73-6633-CBAF3A050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D26233E-B43B-66D1-B391-2536CAD01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38385B3-16D1-FA5A-3976-9522CD07B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BFC773F-A5C0-735C-1A13-22C404CAC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Odometry: Basic Principles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159416-3F02-2DA1-3D4C-3EA41CA75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847" y="1363851"/>
            <a:ext cx="8895686" cy="501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95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E09AA-FD6E-F6C9-87D4-0624A0C95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C570DB3-7C40-6F49-5E54-161913ABD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290CDE4-23B9-9C21-8186-5BC866009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FB7B55E-37D9-AB4C-634F-A36BCE681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Odometry: Localization - Basic Principle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051A8-E2AF-8872-2596-5C891B19E5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b="12548"/>
          <a:stretch/>
        </p:blipFill>
        <p:spPr>
          <a:xfrm>
            <a:off x="163459" y="1230343"/>
            <a:ext cx="8351891" cy="549954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9A7855C-ED3E-67D1-1AD4-9A791BCA8FF3}"/>
              </a:ext>
            </a:extLst>
          </p:cNvPr>
          <p:cNvSpPr/>
          <p:nvPr/>
        </p:nvSpPr>
        <p:spPr bwMode="auto">
          <a:xfrm>
            <a:off x="275531" y="1828800"/>
            <a:ext cx="4753669" cy="1600200"/>
          </a:xfrm>
          <a:custGeom>
            <a:avLst/>
            <a:gdLst>
              <a:gd name="connsiteX0" fmla="*/ 0 w 4753669"/>
              <a:gd name="connsiteY0" fmla="*/ 800100 h 1600200"/>
              <a:gd name="connsiteX1" fmla="*/ 2376835 w 4753669"/>
              <a:gd name="connsiteY1" fmla="*/ 0 h 1600200"/>
              <a:gd name="connsiteX2" fmla="*/ 4753670 w 4753669"/>
              <a:gd name="connsiteY2" fmla="*/ 800100 h 1600200"/>
              <a:gd name="connsiteX3" fmla="*/ 2376835 w 4753669"/>
              <a:gd name="connsiteY3" fmla="*/ 1600200 h 1600200"/>
              <a:gd name="connsiteX4" fmla="*/ 0 w 4753669"/>
              <a:gd name="connsiteY4" fmla="*/ 8001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3669" h="1600200" extrusionOk="0">
                <a:moveTo>
                  <a:pt x="0" y="800100"/>
                </a:moveTo>
                <a:cubicBezTo>
                  <a:pt x="-173772" y="251031"/>
                  <a:pt x="886311" y="66744"/>
                  <a:pt x="2376835" y="0"/>
                </a:cubicBezTo>
                <a:cubicBezTo>
                  <a:pt x="3696333" y="1433"/>
                  <a:pt x="4679379" y="360579"/>
                  <a:pt x="4753670" y="800100"/>
                </a:cubicBezTo>
                <a:cubicBezTo>
                  <a:pt x="4727632" y="1267411"/>
                  <a:pt x="3652524" y="1804717"/>
                  <a:pt x="2376835" y="1600200"/>
                </a:cubicBezTo>
                <a:cubicBezTo>
                  <a:pt x="1002563" y="1566507"/>
                  <a:pt x="76191" y="1278388"/>
                  <a:pt x="0" y="800100"/>
                </a:cubicBezTo>
                <a:close/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308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DE925-6BBD-F900-D3C5-DDC047F21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7F1CC88-EFC0-4DCF-04CD-B6C891962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3920273-4F64-9247-09C5-D8C9FA973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6870B901-2039-FFC0-903A-65C9E12D3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Odometry: Basic Principles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9E6974-3091-44C9-E72A-42D245DCD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4" y="1213833"/>
            <a:ext cx="6675250" cy="2532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9E1B82-3318-A40A-2E8F-E1B13C63B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205" y="4184178"/>
            <a:ext cx="6675250" cy="25527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DA9149-5AE8-8D23-7E85-F37EE3DB7D4E}"/>
                  </a:ext>
                </a:extLst>
              </p:cNvPr>
              <p:cNvSpPr txBox="1"/>
              <p:nvPr/>
            </p:nvSpPr>
            <p:spPr>
              <a:xfrm>
                <a:off x="4259008" y="1528264"/>
                <a:ext cx="667525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initial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how do I compute the updated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based on wheel velocities?</a:t>
                </a:r>
              </a:p>
              <a:p>
                <a:r>
                  <a:rPr lang="en-US" dirty="0"/>
                  <a:t>(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)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DA9149-5AE8-8D23-7E85-F37EE3DB7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008" y="1528264"/>
                <a:ext cx="6675251" cy="1200329"/>
              </a:xfrm>
              <a:prstGeom prst="rect">
                <a:avLst/>
              </a:prstGeom>
              <a:blipFill>
                <a:blip r:embed="rId5"/>
                <a:stretch>
                  <a:fillRect l="-1518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DAE5EB-B890-335E-E5C1-76A68DF1F9DE}"/>
                  </a:ext>
                </a:extLst>
              </p:cNvPr>
              <p:cNvSpPr txBox="1"/>
              <p:nvPr/>
            </p:nvSpPr>
            <p:spPr>
              <a:xfrm>
                <a:off x="703057" y="3746789"/>
                <a:ext cx="3242875" cy="32519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2)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/2)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𝑒𝑛𝑐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𝐶𝑃𝑅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DAE5EB-B890-335E-E5C1-76A68DF1F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57" y="3746789"/>
                <a:ext cx="3242875" cy="3251980"/>
              </a:xfrm>
              <a:prstGeom prst="rect">
                <a:avLst/>
              </a:prstGeom>
              <a:blipFill>
                <a:blip r:embed="rId6"/>
                <a:stretch>
                  <a:fillRect l="-391" t="-1167" r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F743568-4BCE-81BA-BF28-C754F60B2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600" y="2326563"/>
            <a:ext cx="2287354" cy="1526449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22F4217-620C-E66A-293D-531BB91C74DB}"/>
              </a:ext>
            </a:extLst>
          </p:cNvPr>
          <p:cNvSpPr/>
          <p:nvPr/>
        </p:nvSpPr>
        <p:spPr bwMode="auto">
          <a:xfrm>
            <a:off x="280395" y="5839097"/>
            <a:ext cx="3978614" cy="897868"/>
          </a:xfrm>
          <a:custGeom>
            <a:avLst/>
            <a:gdLst>
              <a:gd name="connsiteX0" fmla="*/ 0 w 3978614"/>
              <a:gd name="connsiteY0" fmla="*/ 448934 h 897868"/>
              <a:gd name="connsiteX1" fmla="*/ 1989307 w 3978614"/>
              <a:gd name="connsiteY1" fmla="*/ 0 h 897868"/>
              <a:gd name="connsiteX2" fmla="*/ 3978614 w 3978614"/>
              <a:gd name="connsiteY2" fmla="*/ 448934 h 897868"/>
              <a:gd name="connsiteX3" fmla="*/ 1989307 w 3978614"/>
              <a:gd name="connsiteY3" fmla="*/ 897868 h 897868"/>
              <a:gd name="connsiteX4" fmla="*/ 0 w 3978614"/>
              <a:gd name="connsiteY4" fmla="*/ 448934 h 89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8614" h="897868" extrusionOk="0">
                <a:moveTo>
                  <a:pt x="0" y="448934"/>
                </a:moveTo>
                <a:cubicBezTo>
                  <a:pt x="-48390" y="171147"/>
                  <a:pt x="804029" y="32508"/>
                  <a:pt x="1989307" y="0"/>
                </a:cubicBezTo>
                <a:cubicBezTo>
                  <a:pt x="3113924" y="5464"/>
                  <a:pt x="3965997" y="201396"/>
                  <a:pt x="3978614" y="448934"/>
                </a:cubicBezTo>
                <a:cubicBezTo>
                  <a:pt x="3859522" y="813173"/>
                  <a:pt x="3083493" y="922617"/>
                  <a:pt x="1989307" y="897868"/>
                </a:cubicBezTo>
                <a:cubicBezTo>
                  <a:pt x="857611" y="879796"/>
                  <a:pt x="36091" y="714117"/>
                  <a:pt x="0" y="448934"/>
                </a:cubicBezTo>
                <a:close/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626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4C8EC-F430-5FBD-664B-CE3BACE4B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D9B53BB-EE8A-C20E-9250-E57E21EDA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E5F6299-BC69-E32D-8226-751694002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0833B82F-6169-7A2E-E728-457C64924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Odometry: Sources of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CB5491-6FE2-15CE-69C8-1362D809BF67}"/>
                  </a:ext>
                </a:extLst>
              </p:cNvPr>
              <p:cNvSpPr txBox="1"/>
              <p:nvPr/>
            </p:nvSpPr>
            <p:spPr>
              <a:xfrm>
                <a:off x="559460" y="2096433"/>
                <a:ext cx="667525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Major sources:</a:t>
                </a:r>
              </a:p>
              <a:p>
                <a:r>
                  <a:rPr lang="en-US" dirty="0"/>
                  <a:t>Wheel misalignment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Wheel size difference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𝑤h𝑒𝑒𝑙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Wheel slippage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CB5491-6FE2-15CE-69C8-1362D809B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60" y="2096433"/>
                <a:ext cx="6675251" cy="1938992"/>
              </a:xfrm>
              <a:prstGeom prst="rect">
                <a:avLst/>
              </a:prstGeom>
              <a:blipFill>
                <a:blip r:embed="rId3"/>
                <a:stretch>
                  <a:fillRect l="-1521" t="-2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589522-C12D-6CE3-4261-05DC922315FE}"/>
                  </a:ext>
                </a:extLst>
              </p:cNvPr>
              <p:cNvSpPr txBox="1"/>
              <p:nvPr/>
            </p:nvSpPr>
            <p:spPr>
              <a:xfrm>
                <a:off x="6917353" y="2473968"/>
                <a:ext cx="3242875" cy="32519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2)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/2)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𝑒𝑛𝑐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𝐶𝑃𝑅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589522-C12D-6CE3-4261-05DC92231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353" y="2473968"/>
                <a:ext cx="3242875" cy="3251980"/>
              </a:xfrm>
              <a:prstGeom prst="rect">
                <a:avLst/>
              </a:prstGeom>
              <a:blipFill>
                <a:blip r:embed="rId4"/>
                <a:stretch>
                  <a:fillRect l="-389" t="-778" r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714488F-FCAF-6D01-6A4A-C2FBE4D95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67" y="4160515"/>
            <a:ext cx="3451313" cy="230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43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CE31D-B5C5-785D-7E47-E36719B24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B142EF9-6E30-FC20-4104-380BFEB33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1EE7449-C0EF-B6FA-7F79-B0B9A4092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B08383B9-7704-9E21-248D-D37C6C80B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Odometry: Error (</a:t>
            </a:r>
            <a:r>
              <a:rPr lang="en-US" sz="3600" dirty="0" err="1">
                <a:solidFill>
                  <a:schemeClr val="bg1"/>
                </a:solidFill>
              </a:rPr>
              <a:t>mathsplosion</a:t>
            </a:r>
            <a:r>
              <a:rPr lang="en-US" sz="3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72359E-4AB7-5853-22AB-7E9DB8DF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63" y="1355510"/>
            <a:ext cx="5987894" cy="16083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FB04F-AC60-0976-0DC9-B75D68D29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9886"/>
          <a:stretch/>
        </p:blipFill>
        <p:spPr>
          <a:xfrm>
            <a:off x="190765" y="2833331"/>
            <a:ext cx="6922958" cy="3683231"/>
          </a:xfrm>
          <a:prstGeom prst="rect">
            <a:avLst/>
          </a:prstGeom>
        </p:spPr>
      </p:pic>
      <p:pic>
        <p:nvPicPr>
          <p:cNvPr id="1026" name="Picture 2" descr="Localization, Where am I?">
            <a:extLst>
              <a:ext uri="{FF2B5EF4-FFF2-40B4-BE49-F238E27FC236}">
                <a16:creationId xmlns:a16="http://schemas.microsoft.com/office/drawing/2014/main" id="{26DF55DF-BC06-58C1-C7EA-14ABB9120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214" y="1355510"/>
            <a:ext cx="4495021" cy="347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0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/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Action 1 Recap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97D49E-4D0A-AF5E-BE82-50B7BC66DE22}"/>
              </a:ext>
            </a:extLst>
          </p:cNvPr>
          <p:cNvSpPr txBox="1"/>
          <p:nvPr/>
        </p:nvSpPr>
        <p:spPr>
          <a:xfrm>
            <a:off x="1431817" y="1265756"/>
            <a:ext cx="538801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Electromagnetic motors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Motor gearing and mechanics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Motor driver electronics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Encoders</a:t>
            </a:r>
          </a:p>
          <a:p>
            <a:endParaRPr lang="en-US" sz="2800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3661AF8F-FF2A-C692-957C-31A824FA0523}"/>
              </a:ext>
            </a:extLst>
          </p:cNvPr>
          <p:cNvSpPr/>
          <p:nvPr/>
        </p:nvSpPr>
        <p:spPr bwMode="auto">
          <a:xfrm>
            <a:off x="973539" y="1296602"/>
            <a:ext cx="9273773" cy="2592440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18" name="Picture 2" descr="Arduino Servo Motor Interfacing With Arduino Uno | Arduino">
            <a:extLst>
              <a:ext uri="{FF2B5EF4-FFF2-40B4-BE49-F238E27FC236}">
                <a16:creationId xmlns:a16="http://schemas.microsoft.com/office/drawing/2014/main" id="{F16E0EDA-0550-46C1-2489-9F94AA75F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402" y="4643676"/>
            <a:ext cx="2554213" cy="191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JYD061217">
            <a:extLst>
              <a:ext uri="{FF2B5EF4-FFF2-40B4-BE49-F238E27FC236}">
                <a16:creationId xmlns:a16="http://schemas.microsoft.com/office/drawing/2014/main" id="{84A15695-5CE8-83B8-CE6E-78E31AC5B8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0" t="18502" r="19210" b="18105"/>
          <a:stretch/>
        </p:blipFill>
        <p:spPr bwMode="auto">
          <a:xfrm>
            <a:off x="651195" y="4726451"/>
            <a:ext cx="1616339" cy="166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324">
            <a:extLst>
              <a:ext uri="{FF2B5EF4-FFF2-40B4-BE49-F238E27FC236}">
                <a16:creationId xmlns:a16="http://schemas.microsoft.com/office/drawing/2014/main" id="{E4CC07F0-75E0-846C-3408-337EC4AD4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2" b="4113"/>
          <a:stretch/>
        </p:blipFill>
        <p:spPr bwMode="auto">
          <a:xfrm>
            <a:off x="4875179" y="4247684"/>
            <a:ext cx="2678430" cy="246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77AB776A-D987-B0B4-843B-9F1233C07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7"/>
          <a:stretch/>
        </p:blipFill>
        <p:spPr bwMode="auto">
          <a:xfrm>
            <a:off x="7954323" y="3889042"/>
            <a:ext cx="2463307" cy="272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004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2A656-88CA-EFB5-9F56-694A9F3E0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DAE0AC3-1810-D6BC-DD99-5D832EC29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DAB9AA1-666B-2299-A892-2A05EE280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BBDAF208-D844-7179-813D-E8E884547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Odometry: Sensor Fusion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6CE756-151A-403A-CE72-D2C639910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20" y="1281182"/>
            <a:ext cx="6728444" cy="5066247"/>
          </a:xfrm>
          <a:prstGeom prst="rect">
            <a:avLst/>
          </a:prstGeom>
        </p:spPr>
      </p:pic>
      <p:pic>
        <p:nvPicPr>
          <p:cNvPr id="5" name="Picture 2" descr="Localization, Where am I?">
            <a:extLst>
              <a:ext uri="{FF2B5EF4-FFF2-40B4-BE49-F238E27FC236}">
                <a16:creationId xmlns:a16="http://schemas.microsoft.com/office/drawing/2014/main" id="{28F4BFBC-8063-B369-688B-682B8E48E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059" y="1281182"/>
            <a:ext cx="4248524" cy="328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D31C48-275A-BA07-AE2C-252C22F59123}"/>
              </a:ext>
            </a:extLst>
          </p:cNvPr>
          <p:cNvSpPr txBox="1"/>
          <p:nvPr/>
        </p:nvSpPr>
        <p:spPr>
          <a:xfrm>
            <a:off x="7654059" y="4563375"/>
            <a:ext cx="4827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based on encoders grows with every estimate… </a:t>
            </a:r>
          </a:p>
          <a:p>
            <a:r>
              <a:rPr lang="en-US" dirty="0"/>
              <a:t>     how to re-zero it? </a:t>
            </a:r>
          </a:p>
          <a:p>
            <a:endParaRPr lang="en-US" dirty="0"/>
          </a:p>
          <a:p>
            <a:pPr marL="342900" indent="-34290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Use a more trusted reference</a:t>
            </a:r>
          </a:p>
          <a:p>
            <a:r>
              <a:rPr lang="en-US" dirty="0">
                <a:sym typeface="Wingdings" pitchFamily="2" charset="2"/>
              </a:rPr>
              <a:t>(gps, motion capture, 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04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23D39-3750-5E82-BDBF-8C4806656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CB17B4D-0762-8901-2FD2-565D05EF5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E92E05F-E918-436E-BBD4-95C618B2B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9A347DD-A3A1-4B48-BB4E-235837F90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Odometry: Sensor Fusion</a:t>
            </a:r>
          </a:p>
        </p:txBody>
      </p:sp>
      <p:pic>
        <p:nvPicPr>
          <p:cNvPr id="8194" name="Picture 2" descr="Kalman Filter - Part 1">
            <a:extLst>
              <a:ext uri="{FF2B5EF4-FFF2-40B4-BE49-F238E27FC236}">
                <a16:creationId xmlns:a16="http://schemas.microsoft.com/office/drawing/2014/main" id="{DD9BCCD4-6BAF-85E5-7B7D-A28941CB7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3"/>
          <a:stretch/>
        </p:blipFill>
        <p:spPr bwMode="auto">
          <a:xfrm>
            <a:off x="571377" y="1631950"/>
            <a:ext cx="11049246" cy="497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964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D014D-86F9-E067-B392-1C1F21234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91CB1C0-1879-C33F-B74B-131273FCB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40B7855-C8E5-A65A-8A7D-138A17FA5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4ECA160-6877-9769-081B-8142E9DF6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Odometry: Error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08B6E-2574-346A-7032-7B5772A4D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912" y="1437540"/>
            <a:ext cx="7772400" cy="533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68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F822A-1A36-9B01-1A0A-CF419711F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84EDCED-94C8-DFEF-C259-7E0EF80A0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3F2C1C3-86A8-AC29-AC89-27C140F5E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B443E98-45FC-8D1A-A7A9-23BFF570C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Motion Planning: High Level</a:t>
            </a:r>
          </a:p>
        </p:txBody>
      </p:sp>
      <p:pic>
        <p:nvPicPr>
          <p:cNvPr id="3074" name="Picture 2" descr="Difference among Path, Motion, and Trajectory planning. | Download  Scientific Diagram">
            <a:extLst>
              <a:ext uri="{FF2B5EF4-FFF2-40B4-BE49-F238E27FC236}">
                <a16:creationId xmlns:a16="http://schemas.microsoft.com/office/drawing/2014/main" id="{860E6C3A-415C-BDB3-454D-8C93418A3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40" y="1434306"/>
            <a:ext cx="12203239" cy="427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288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17768-1463-D41A-8448-B5F7BE60D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3FC00BF-0E64-B471-5875-549B16A64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17E40E0-D0FB-DB59-6251-CF1480FC5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0B95F1DA-3C13-17FB-92D8-CE4C7A1DD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Path Planning: Search vs Sampling</a:t>
            </a:r>
          </a:p>
        </p:txBody>
      </p:sp>
      <p:pic>
        <p:nvPicPr>
          <p:cNvPr id="4098" name="Picture 2" descr="2: Path Planning. (a) Grid-based search (b) Sampling-based algorithm |  Download Scientific Diagram">
            <a:extLst>
              <a:ext uri="{FF2B5EF4-FFF2-40B4-BE49-F238E27FC236}">
                <a16:creationId xmlns:a16="http://schemas.microsoft.com/office/drawing/2014/main" id="{D9567ABC-6678-B9C6-1B9B-FF7B9D1FA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165225"/>
            <a:ext cx="10795000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FDBB54-52A4-C088-53C1-2D6767F3296F}"/>
              </a:ext>
            </a:extLst>
          </p:cNvPr>
          <p:cNvSpPr txBox="1"/>
          <p:nvPr/>
        </p:nvSpPr>
        <p:spPr>
          <a:xfrm>
            <a:off x="1800225" y="6275040"/>
            <a:ext cx="2920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Grid-based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B3AB4A-C225-E4C4-D845-8D408610D013}"/>
              </a:ext>
            </a:extLst>
          </p:cNvPr>
          <p:cNvSpPr txBox="1"/>
          <p:nvPr/>
        </p:nvSpPr>
        <p:spPr>
          <a:xfrm>
            <a:off x="8013710" y="6275039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2755034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036AF-C7E5-CC52-AF30-E486335D6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97536B6-F342-653C-4E20-04592BAA7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FD49872-A203-9FBD-D277-D891B2046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34A841F-7C92-C480-277D-423EBEACA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Path Planning: Search</a:t>
            </a:r>
          </a:p>
        </p:txBody>
      </p:sp>
      <p:pic>
        <p:nvPicPr>
          <p:cNvPr id="4098" name="Picture 2" descr="2: Path Planning. (a) Grid-based search (b) Sampling-based algorithm |  Download Scientific Diagram">
            <a:extLst>
              <a:ext uri="{FF2B5EF4-FFF2-40B4-BE49-F238E27FC236}">
                <a16:creationId xmlns:a16="http://schemas.microsoft.com/office/drawing/2014/main" id="{583DE840-E292-7EDC-84E9-16E3F30F46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71"/>
          <a:stretch/>
        </p:blipFill>
        <p:spPr bwMode="auto">
          <a:xfrm>
            <a:off x="227013" y="1165225"/>
            <a:ext cx="5130800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82F51-3DA5-2BDF-CEA0-52AD80B2B407}"/>
              </a:ext>
            </a:extLst>
          </p:cNvPr>
          <p:cNvSpPr txBox="1"/>
          <p:nvPr/>
        </p:nvSpPr>
        <p:spPr>
          <a:xfrm>
            <a:off x="1328738" y="6275040"/>
            <a:ext cx="2920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Grid-based Search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83C7A1-C383-7C01-CDFE-6120DEB82C28}"/>
              </a:ext>
            </a:extLst>
          </p:cNvPr>
          <p:cNvSpPr txBox="1"/>
          <p:nvPr/>
        </p:nvSpPr>
        <p:spPr>
          <a:xfrm>
            <a:off x="5724978" y="2889135"/>
            <a:ext cx="5847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Given a weighted graph, find the shortest (lowest cost) path from A to B</a:t>
            </a:r>
          </a:p>
          <a:p>
            <a:endParaRPr lang="en-US" dirty="0"/>
          </a:p>
          <a:p>
            <a:r>
              <a:rPr lang="en-US" dirty="0"/>
              <a:t>e.g., A*, Dijkstra’s</a:t>
            </a:r>
          </a:p>
        </p:txBody>
      </p:sp>
    </p:spTree>
    <p:extLst>
      <p:ext uri="{BB962C8B-B14F-4D97-AF65-F5344CB8AC3E}">
        <p14:creationId xmlns:p14="http://schemas.microsoft.com/office/powerpoint/2010/main" val="3898251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70475-DAD9-EDAE-6480-5CAC6F52A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5807DD4-F0C7-9018-665E-FE4DE27A4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B8113D2-CF63-D52D-0A7B-CBD0F624C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E95278BD-A39F-BAF2-27E3-CFC8A43C9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Motion Planning: Graph-based Methods</a:t>
            </a:r>
          </a:p>
        </p:txBody>
      </p:sp>
      <p:pic>
        <p:nvPicPr>
          <p:cNvPr id="2" name="Online Media 1" descr="Path Planning with A* and RRT | Autonomous Navigation, Part 4">
            <a:hlinkClick r:id="" action="ppaction://media"/>
            <a:extLst>
              <a:ext uri="{FF2B5EF4-FFF2-40B4-BE49-F238E27FC236}">
                <a16:creationId xmlns:a16="http://schemas.microsoft.com/office/drawing/2014/main" id="{DF086E6B-8D3F-E045-BF3B-A4F7BD6CC40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80"/>
            <a:ext cx="12192000" cy="6888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6B9983-19AA-D7F3-7616-2F10520F330D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9:35</a:t>
            </a:r>
          </a:p>
        </p:txBody>
      </p:sp>
    </p:spTree>
    <p:extLst>
      <p:ext uri="{BB962C8B-B14F-4D97-AF65-F5344CB8AC3E}">
        <p14:creationId xmlns:p14="http://schemas.microsoft.com/office/powerpoint/2010/main" val="394256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DAD6C-A597-196A-4620-47D1EE38A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EBA3465-9996-E464-DE0A-6BD3FE566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7661BCA-78AC-04AA-75EF-BA90F1FA5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5B6E5B8E-C1D5-2E69-B102-0AE86F6CE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Path Planning: Sampling</a:t>
            </a:r>
          </a:p>
        </p:txBody>
      </p:sp>
      <p:pic>
        <p:nvPicPr>
          <p:cNvPr id="4098" name="Picture 2" descr="2: Path Planning. (a) Grid-based search (b) Sampling-based algorithm |  Download Scientific Diagram">
            <a:extLst>
              <a:ext uri="{FF2B5EF4-FFF2-40B4-BE49-F238E27FC236}">
                <a16:creationId xmlns:a16="http://schemas.microsoft.com/office/drawing/2014/main" id="{259B529F-013A-49AF-FDB6-1368CA7A56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7"/>
          <a:stretch/>
        </p:blipFill>
        <p:spPr bwMode="auto">
          <a:xfrm>
            <a:off x="114300" y="1165225"/>
            <a:ext cx="5192712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FDF4B-8E91-8075-3367-E0B8EF6BB7B0}"/>
              </a:ext>
            </a:extLst>
          </p:cNvPr>
          <p:cNvSpPr txBox="1"/>
          <p:nvPr/>
        </p:nvSpPr>
        <p:spPr>
          <a:xfrm>
            <a:off x="1827222" y="6275039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Sampling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95881F-764A-C311-4252-7F194C2BC751}"/>
              </a:ext>
            </a:extLst>
          </p:cNvPr>
          <p:cNvSpPr txBox="1"/>
          <p:nvPr/>
        </p:nvSpPr>
        <p:spPr>
          <a:xfrm>
            <a:off x="5421312" y="2889135"/>
            <a:ext cx="61515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Given start position and goal position, randomly test (sample) points in the world to find shortest (lowest cost) path</a:t>
            </a:r>
          </a:p>
          <a:p>
            <a:endParaRPr lang="en-US" dirty="0"/>
          </a:p>
          <a:p>
            <a:r>
              <a:rPr lang="en-US" dirty="0"/>
              <a:t>e.g., RRT, RRT*, PRM</a:t>
            </a:r>
          </a:p>
        </p:txBody>
      </p:sp>
    </p:spTree>
    <p:extLst>
      <p:ext uri="{BB962C8B-B14F-4D97-AF65-F5344CB8AC3E}">
        <p14:creationId xmlns:p14="http://schemas.microsoft.com/office/powerpoint/2010/main" val="2616294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7DEC0-87CF-EC2C-9DB3-82581FBF9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A03786F-F857-9008-CC9F-32CBA80E3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B4CC058A-974F-EBBF-C2E0-B1813F2C5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Motion Planning: Search-based Methods</a:t>
            </a:r>
          </a:p>
        </p:txBody>
      </p:sp>
      <p:pic>
        <p:nvPicPr>
          <p:cNvPr id="4" name="Online Media 3" descr="RRT, RRT* &amp; Random Trees">
            <a:hlinkClick r:id="" action="ppaction://media"/>
            <a:extLst>
              <a:ext uri="{FF2B5EF4-FFF2-40B4-BE49-F238E27FC236}">
                <a16:creationId xmlns:a16="http://schemas.microsoft.com/office/drawing/2014/main" id="{C65B8919-E67E-0C8C-4640-9280BB9E047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31143" y="34526"/>
            <a:ext cx="9129714" cy="68472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E1F9DA-5E7C-1D59-346B-31FA460980BF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4:00</a:t>
            </a:r>
          </a:p>
        </p:txBody>
      </p:sp>
    </p:spTree>
    <p:extLst>
      <p:ext uri="{BB962C8B-B14F-4D97-AF65-F5344CB8AC3E}">
        <p14:creationId xmlns:p14="http://schemas.microsoft.com/office/powerpoint/2010/main" val="2242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7DEC0-87CF-EC2C-9DB3-82581FBF9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A03786F-F857-9008-CC9F-32CBA80E3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B4CC058A-974F-EBBF-C2E0-B1813F2C5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Motion Planning: Search-based Methods</a:t>
            </a:r>
          </a:p>
        </p:txBody>
      </p:sp>
      <p:pic>
        <p:nvPicPr>
          <p:cNvPr id="2" name="Online Media 1" descr="Path Planning with A* and RRT | Autonomous Navigation, Part 4">
            <a:hlinkClick r:id="" action="ppaction://media"/>
            <a:extLst>
              <a:ext uri="{FF2B5EF4-FFF2-40B4-BE49-F238E27FC236}">
                <a16:creationId xmlns:a16="http://schemas.microsoft.com/office/drawing/2014/main" id="{861750A6-0392-2EA1-BEEE-AC9D18BB6A8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" y="-30481"/>
            <a:ext cx="12192001" cy="6888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E1F9DA-5E7C-1D59-346B-31FA460980BF}"/>
              </a:ext>
            </a:extLst>
          </p:cNvPr>
          <p:cNvSpPr txBox="1"/>
          <p:nvPr/>
        </p:nvSpPr>
        <p:spPr>
          <a:xfrm>
            <a:off x="0" y="6420147"/>
            <a:ext cx="95571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16:30</a:t>
            </a:r>
          </a:p>
        </p:txBody>
      </p:sp>
    </p:spTree>
    <p:extLst>
      <p:ext uri="{BB962C8B-B14F-4D97-AF65-F5344CB8AC3E}">
        <p14:creationId xmlns:p14="http://schemas.microsoft.com/office/powerpoint/2010/main" val="341036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EECD8-4262-D17E-AA98-9C0AB928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13C4713-A9C8-ECE8-EAE7-3030EE5C8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C1955F7-2D10-2E7B-FC6D-7A2ED4977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7E6D155-128C-5095-4B8D-23A56A238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98000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0BA9E-7E15-B9E4-405B-0C558F69A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FCC3C86-66B7-988C-8E3B-CC91E67FD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2BFC366-C8AE-9614-FF42-95EA77F61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A5834B7-1070-9836-D608-82DAEB8DD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About Motion Planning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A1E23-C824-E496-F861-7AF5B0CD40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77"/>
          <a:stretch/>
        </p:blipFill>
        <p:spPr>
          <a:xfrm>
            <a:off x="5490566" y="4096582"/>
            <a:ext cx="6596659" cy="2552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FF506-79C8-452E-DCA6-E99180139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785" y="1539875"/>
            <a:ext cx="2701528" cy="1802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ABA955-C5B4-50F7-27BA-C15BC0306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0879" y="1755920"/>
            <a:ext cx="3506346" cy="17832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2ED229-BD9E-019E-9A8E-110EDAAA1D23}"/>
              </a:ext>
            </a:extLst>
          </p:cNvPr>
          <p:cNvSpPr txBox="1"/>
          <p:nvPr/>
        </p:nvSpPr>
        <p:spPr>
          <a:xfrm>
            <a:off x="349456" y="2571942"/>
            <a:ext cx="59747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 of path planning: </a:t>
            </a:r>
          </a:p>
          <a:p>
            <a:r>
              <a:rPr lang="en-US" dirty="0"/>
              <a:t>A sequence of poses.</a:t>
            </a:r>
          </a:p>
          <a:p>
            <a:endParaRPr lang="en-US" dirty="0"/>
          </a:p>
          <a:p>
            <a:r>
              <a:rPr lang="en-US" b="1" dirty="0"/>
              <a:t>Kinematics + odometry gives us: </a:t>
            </a:r>
          </a:p>
          <a:p>
            <a:r>
              <a:rPr lang="en-US" dirty="0"/>
              <a:t>Change in position given wheel velocities. </a:t>
            </a:r>
          </a:p>
        </p:txBody>
      </p:sp>
    </p:spTree>
    <p:extLst>
      <p:ext uri="{BB962C8B-B14F-4D97-AF65-F5344CB8AC3E}">
        <p14:creationId xmlns:p14="http://schemas.microsoft.com/office/powerpoint/2010/main" val="2541128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2A484-620E-FE61-6EEF-1241C205C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45E1D83-0392-1577-91C0-F6757431F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FE39928B-B4EB-F6BD-E06C-A0F585AB7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506CFE1F-680D-2866-8A6B-618ABD0AA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SWITCH TO ASTOUND THE CLASS GSLIDES</a:t>
            </a:r>
          </a:p>
        </p:txBody>
      </p:sp>
    </p:spTree>
    <p:extLst>
      <p:ext uri="{BB962C8B-B14F-4D97-AF65-F5344CB8AC3E}">
        <p14:creationId xmlns:p14="http://schemas.microsoft.com/office/powerpoint/2010/main" val="2726188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51798-9A43-5675-D29F-AB0E61FC2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BE0DA57-403A-0009-21BC-B2EFA0588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E0C6539-058B-965E-EEE3-90132D8B5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55B20C48-8953-D4AD-02D0-9B6727DD0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693H Robotic Subsystems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EAE7EA-D4FE-29CF-A600-25F9D30F1A50}"/>
              </a:ext>
            </a:extLst>
          </p:cNvPr>
          <p:cNvGrpSpPr/>
          <p:nvPr/>
        </p:nvGrpSpPr>
        <p:grpSpPr>
          <a:xfrm>
            <a:off x="2814457" y="2887323"/>
            <a:ext cx="6199501" cy="1499724"/>
            <a:chOff x="1785257" y="5025386"/>
            <a:chExt cx="6199501" cy="1499724"/>
          </a:xfrm>
        </p:grpSpPr>
        <p:pic>
          <p:nvPicPr>
            <p:cNvPr id="7" name="Picture 6" descr="A logo of a toy&#10;&#10;Description automatically generated">
              <a:extLst>
                <a:ext uri="{FF2B5EF4-FFF2-40B4-BE49-F238E27FC236}">
                  <a16:creationId xmlns:a16="http://schemas.microsoft.com/office/drawing/2014/main" id="{04944053-F82D-B8C4-B89C-24E18C03D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0176" b="48438" l="9180" r="88477">
                          <a14:foregroundMark x1="9277" y1="40137" x2="9277" y2="40137"/>
                          <a14:foregroundMark x1="88477" y1="39648" x2="88477" y2="39648"/>
                          <a14:foregroundMark x1="69141" y1="47754" x2="69141" y2="47754"/>
                          <a14:foregroundMark x1="63867" y1="47852" x2="63867" y2="47852"/>
                          <a14:foregroundMark x1="37109" y1="48242" x2="37109" y2="48242"/>
                          <a14:foregroundMark x1="36914" y1="48340" x2="36914" y2="48340"/>
                          <a14:foregroundMark x1="36816" y1="48438" x2="36816" y2="48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" t="28239" r="3659" b="50000"/>
            <a:stretch/>
          </p:blipFill>
          <p:spPr>
            <a:xfrm>
              <a:off x="1803877" y="5067599"/>
              <a:ext cx="6180881" cy="141500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82454F-E9F4-1FA8-180B-9F0A87AEA39F}"/>
                </a:ext>
              </a:extLst>
            </p:cNvPr>
            <p:cNvSpPr/>
            <p:nvPr/>
          </p:nvSpPr>
          <p:spPr bwMode="auto">
            <a:xfrm>
              <a:off x="1785257" y="5025386"/>
              <a:ext cx="6199501" cy="1499724"/>
            </a:xfrm>
            <a:prstGeom prst="rect">
              <a:avLst/>
            </a:prstGeom>
            <a:solidFill>
              <a:schemeClr val="bg1">
                <a:alpha val="73242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AA47EA2-C4F2-1AFB-8459-0F12B56ABC0A}"/>
              </a:ext>
            </a:extLst>
          </p:cNvPr>
          <p:cNvSpPr/>
          <p:nvPr/>
        </p:nvSpPr>
        <p:spPr bwMode="auto">
          <a:xfrm>
            <a:off x="6219832" y="4165974"/>
            <a:ext cx="3520036" cy="1003412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Control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and Planning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EAA3693-F4EB-0991-D245-2E38DDCAE0AB}"/>
              </a:ext>
            </a:extLst>
          </p:cNvPr>
          <p:cNvSpPr/>
          <p:nvPr/>
        </p:nvSpPr>
        <p:spPr bwMode="auto">
          <a:xfrm>
            <a:off x="6165669" y="2370785"/>
            <a:ext cx="3520036" cy="10034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Perception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041386-18E1-8B04-8FCD-AC08D3595666}"/>
              </a:ext>
            </a:extLst>
          </p:cNvPr>
          <p:cNvSpPr/>
          <p:nvPr/>
        </p:nvSpPr>
        <p:spPr bwMode="auto">
          <a:xfrm>
            <a:off x="2262562" y="4165974"/>
            <a:ext cx="3520036" cy="1003412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Compute and Power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3F1DC-D1C0-9952-1918-1E2B4CA9C31B}"/>
              </a:ext>
            </a:extLst>
          </p:cNvPr>
          <p:cNvSpPr/>
          <p:nvPr/>
        </p:nvSpPr>
        <p:spPr bwMode="auto">
          <a:xfrm>
            <a:off x="2262562" y="2385617"/>
            <a:ext cx="3520036" cy="1003412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Mobility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DEF7B5-E5F2-868A-FEDF-8FB14FC1763C}"/>
              </a:ext>
            </a:extLst>
          </p:cNvPr>
          <p:cNvSpPr txBox="1"/>
          <p:nvPr/>
        </p:nvSpPr>
        <p:spPr>
          <a:xfrm>
            <a:off x="161070" y="1655978"/>
            <a:ext cx="5082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B8B8B8"/>
                </a:highlight>
              </a:rPr>
              <a:t>Motors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drive electronics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encoders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PID controllers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top-down</a:t>
            </a:r>
            <a:r>
              <a:rPr lang="en-US" sz="1800" dirty="0"/>
              <a:t> </a:t>
            </a:r>
            <a:r>
              <a:rPr lang="en-US" sz="1800" dirty="0">
                <a:highlight>
                  <a:srgbClr val="00FFFF"/>
                </a:highlight>
              </a:rPr>
              <a:t>tracking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131E9F-75CB-164D-1ABC-223B0C0D985B}"/>
              </a:ext>
            </a:extLst>
          </p:cNvPr>
          <p:cNvSpPr txBox="1"/>
          <p:nvPr/>
        </p:nvSpPr>
        <p:spPr>
          <a:xfrm>
            <a:off x="7465034" y="1690772"/>
            <a:ext cx="5162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00FF00"/>
                </a:highlight>
              </a:rPr>
              <a:t>Sensor suite (IMU, prox.), </a:t>
            </a:r>
            <a:r>
              <a:rPr lang="en-US" sz="1800" dirty="0">
                <a:highlight>
                  <a:srgbClr val="00FFFF"/>
                </a:highlight>
              </a:rPr>
              <a:t>calibration code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general IO (buttons and LEDs)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71CB42-9F73-CB9D-5420-CAC75B1D45D7}"/>
              </a:ext>
            </a:extLst>
          </p:cNvPr>
          <p:cNvSpPr txBox="1"/>
          <p:nvPr/>
        </p:nvSpPr>
        <p:spPr>
          <a:xfrm>
            <a:off x="7979850" y="5237319"/>
            <a:ext cx="508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highlight>
                  <a:srgbClr val="00FFFF"/>
                </a:highlight>
              </a:rPr>
              <a:t>microROS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ROS2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Gazebo simulation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enclosure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CD686-2F93-9B37-498E-8B62543D8E4B}"/>
              </a:ext>
            </a:extLst>
          </p:cNvPr>
          <p:cNvSpPr txBox="1"/>
          <p:nvPr/>
        </p:nvSpPr>
        <p:spPr>
          <a:xfrm>
            <a:off x="161070" y="5237319"/>
            <a:ext cx="442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B8B8B8"/>
                </a:highlight>
              </a:rPr>
              <a:t>Battery</a:t>
            </a:r>
            <a:r>
              <a:rPr lang="en-US" sz="1800" dirty="0"/>
              <a:t> and </a:t>
            </a:r>
            <a:r>
              <a:rPr lang="en-US" sz="1800" dirty="0">
                <a:highlight>
                  <a:srgbClr val="00FF00"/>
                </a:highlight>
              </a:rPr>
              <a:t>charging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wireless comms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GPIO and power distribution routing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FB15A3-AB47-5CEC-98D0-56A83C4D37FE}"/>
              </a:ext>
            </a:extLst>
          </p:cNvPr>
          <p:cNvSpPr txBox="1"/>
          <p:nvPr/>
        </p:nvSpPr>
        <p:spPr>
          <a:xfrm>
            <a:off x="735662" y="6348241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B8B8B8"/>
                </a:highlight>
              </a:rPr>
              <a:t>Mechanics / Prototyping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6AF95D-4664-A94B-E92B-2C67DE567E9C}"/>
              </a:ext>
            </a:extLst>
          </p:cNvPr>
          <p:cNvSpPr txBox="1"/>
          <p:nvPr/>
        </p:nvSpPr>
        <p:spPr>
          <a:xfrm>
            <a:off x="5686956" y="6348241"/>
            <a:ext cx="11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Coding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5EED4B-1F22-D069-11C1-2BF44CB6EED5}"/>
              </a:ext>
            </a:extLst>
          </p:cNvPr>
          <p:cNvSpPr txBox="1"/>
          <p:nvPr/>
        </p:nvSpPr>
        <p:spPr>
          <a:xfrm>
            <a:off x="8142373" y="6348241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PCB Design</a:t>
            </a:r>
          </a:p>
        </p:txBody>
      </p:sp>
    </p:spTree>
    <p:extLst>
      <p:ext uri="{BB962C8B-B14F-4D97-AF65-F5344CB8AC3E}">
        <p14:creationId xmlns:p14="http://schemas.microsoft.com/office/powerpoint/2010/main" val="1066039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204C1-A1E7-36E7-5A30-91617CE51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9DCEC03-2081-4402-0D07-1751BFABD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19AE9C2-9E4D-7752-98F4-7606FC4D6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8BE9EE5-42F3-EEA9-D349-9ABACB0FE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Schedule Check-in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89964A-9698-31BC-24B1-613E4120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50" y="1397000"/>
            <a:ext cx="11633500" cy="406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DE9AE1-4BE7-D3EE-242D-0A39AB37CABD}"/>
              </a:ext>
            </a:extLst>
          </p:cNvPr>
          <p:cNvSpPr txBox="1"/>
          <p:nvPr/>
        </p:nvSpPr>
        <p:spPr>
          <a:xfrm>
            <a:off x="1379916" y="5697834"/>
            <a:ext cx="9210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2/3: </a:t>
            </a:r>
            <a:r>
              <a:rPr lang="en-US" dirty="0"/>
              <a:t>Parts order, and ~40 minutes in-class work time for check-ins!</a:t>
            </a:r>
          </a:p>
          <a:p>
            <a:r>
              <a:rPr lang="en-US" u="sng" dirty="0"/>
              <a:t>Ask questions about Design Review 1 NOW</a:t>
            </a:r>
          </a:p>
        </p:txBody>
      </p:sp>
    </p:spTree>
    <p:extLst>
      <p:ext uri="{BB962C8B-B14F-4D97-AF65-F5344CB8AC3E}">
        <p14:creationId xmlns:p14="http://schemas.microsoft.com/office/powerpoint/2010/main" val="3113424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C8C8A-FD1D-0A82-1749-33F40B139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8868E4C-A469-5185-7716-5DB1FD87B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1165BDF-7807-5E04-D5CE-4C96EEC11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9BCA011-FA51-BD5E-2707-1E5FBED9A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Class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2E778-C408-D6F9-CA63-783974C5BCE3}"/>
              </a:ext>
            </a:extLst>
          </p:cNvPr>
          <p:cNvSpPr txBox="1"/>
          <p:nvPr/>
        </p:nvSpPr>
        <p:spPr>
          <a:xfrm>
            <a:off x="268842" y="1335928"/>
            <a:ext cx="59731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Lecture (~30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Astound the Class! (~40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Subsystem check-in (~5 minutes)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27200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7081C-C140-1FB1-872F-EAE85E318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C63F3E3-25FB-9762-6C2C-E7A1B86FC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A8DE56D-503E-D246-DFCF-557917875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44" y="3429000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93CAD1-B32E-348D-82B2-23ADDBF895B5}"/>
              </a:ext>
            </a:extLst>
          </p:cNvPr>
          <p:cNvSpPr txBox="1"/>
          <p:nvPr/>
        </p:nvSpPr>
        <p:spPr>
          <a:xfrm>
            <a:off x="2970784" y="2669896"/>
            <a:ext cx="62504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Action:</a:t>
            </a:r>
            <a:r>
              <a:rPr lang="en-US" sz="4800" dirty="0"/>
              <a:t> Lecture 2 of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DE0F5E-C4DB-27E0-44EA-303D6A520C24}"/>
              </a:ext>
            </a:extLst>
          </p:cNvPr>
          <p:cNvSpPr txBox="1"/>
          <p:nvPr/>
        </p:nvSpPr>
        <p:spPr>
          <a:xfrm>
            <a:off x="3549095" y="4239904"/>
            <a:ext cx="6186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Lecture 1:</a:t>
            </a:r>
            <a:r>
              <a:rPr lang="en-US" dirty="0"/>
              <a:t> motors </a:t>
            </a:r>
            <a:r>
              <a:rPr lang="en-US" dirty="0">
                <a:sym typeface="Wingdings" pitchFamily="2" charset="2"/>
              </a:rPr>
              <a:t> encoders</a:t>
            </a:r>
          </a:p>
          <a:p>
            <a:r>
              <a:rPr lang="en-US" b="1" dirty="0">
                <a:sym typeface="Wingdings" pitchFamily="2" charset="2"/>
              </a:rPr>
              <a:t>Lecture 2:</a:t>
            </a:r>
            <a:r>
              <a:rPr lang="en-US" dirty="0">
                <a:sym typeface="Wingdings" pitchFamily="2" charset="2"/>
              </a:rPr>
              <a:t> motor control  motion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55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103D7-5FE1-734D-7BD6-20BAC350F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B25F8FD-B8DA-248D-1A8B-973583713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3DB60BF-7B57-AB28-C2F9-848F3B1CE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D9E3FAC2-A7AC-137A-15F8-E6324EA4C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939868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Lecture Overview: Intersection with Intelligence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136F6-3AEC-8DF1-5CCF-D9D4DB9EA0D5}"/>
              </a:ext>
            </a:extLst>
          </p:cNvPr>
          <p:cNvSpPr txBox="1"/>
          <p:nvPr/>
        </p:nvSpPr>
        <p:spPr>
          <a:xfrm>
            <a:off x="1431817" y="1117600"/>
            <a:ext cx="31886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Motor control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Odometry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Motion planning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</p:txBody>
      </p:sp>
      <p:pic>
        <p:nvPicPr>
          <p:cNvPr id="3" name="Picture 2" descr="All Terrain Robot Wheel 130 x 59 mm (Pair) - RobotShop">
            <a:extLst>
              <a:ext uri="{FF2B5EF4-FFF2-40B4-BE49-F238E27FC236}">
                <a16:creationId xmlns:a16="http://schemas.microsoft.com/office/drawing/2014/main" id="{44D10DF5-6872-67FB-FDBA-6DD8ADEC1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86" y="3936297"/>
            <a:ext cx="2832011" cy="28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9A5EC0-F178-1654-1773-B5C83BF45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933" y="3546383"/>
            <a:ext cx="2667000" cy="2565400"/>
          </a:xfrm>
          <a:prstGeom prst="rect">
            <a:avLst/>
          </a:prstGeom>
        </p:spPr>
      </p:pic>
      <p:pic>
        <p:nvPicPr>
          <p:cNvPr id="6" name="Picture 10" descr="Puck">
            <a:extLst>
              <a:ext uri="{FF2B5EF4-FFF2-40B4-BE49-F238E27FC236}">
                <a16:creationId xmlns:a16="http://schemas.microsoft.com/office/drawing/2014/main" id="{C4AF3B22-18D0-3ADB-1203-10DBD631E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851" y="3775274"/>
            <a:ext cx="2568376" cy="256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CF3F34-8D1D-8356-F664-8DE0122B0706}"/>
              </a:ext>
            </a:extLst>
          </p:cNvPr>
          <p:cNvSpPr txBox="1"/>
          <p:nvPr/>
        </p:nvSpPr>
        <p:spPr>
          <a:xfrm>
            <a:off x="888273" y="6038369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94C2C2-5D29-3663-D7C3-F2E25FA23A26}"/>
              </a:ext>
            </a:extLst>
          </p:cNvPr>
          <p:cNvSpPr txBox="1"/>
          <p:nvPr/>
        </p:nvSpPr>
        <p:spPr>
          <a:xfrm>
            <a:off x="4601139" y="6038369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Perception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28CD9-EEBF-C4A5-7BFB-B923B12AD2F4}"/>
              </a:ext>
            </a:extLst>
          </p:cNvPr>
          <p:cNvSpPr txBox="1"/>
          <p:nvPr/>
        </p:nvSpPr>
        <p:spPr>
          <a:xfrm>
            <a:off x="8947843" y="6038369"/>
            <a:ext cx="216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Intelligence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E116EE-F9F1-F704-9717-2600B75C1D09}"/>
              </a:ext>
            </a:extLst>
          </p:cNvPr>
          <p:cNvSpPr txBox="1"/>
          <p:nvPr/>
        </p:nvSpPr>
        <p:spPr>
          <a:xfrm>
            <a:off x="5799666" y="1812729"/>
            <a:ext cx="43877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Closing sensorimotor loops;</a:t>
            </a:r>
          </a:p>
          <a:p>
            <a:r>
              <a:rPr lang="en-US" b="1" dirty="0"/>
              <a:t>Algorithmic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1308227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63618-6A0B-D787-DEB7-8DDE9E30F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EAD3B48-9A53-5C6E-B0C7-C37459A88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DEFC569-353D-8846-CB95-C14B09E26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DABD4330-EF78-65C8-623D-24495B509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Motor Control: Feedback Principles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765311-BF3F-3427-2E5B-77FB02D41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64" y="4002902"/>
            <a:ext cx="7772400" cy="23991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3F8256-7B9C-E955-F386-C95B0C41C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87" y="1273829"/>
            <a:ext cx="7772400" cy="1620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A85B91-001D-171A-A41F-9B9FC3FE7528}"/>
              </a:ext>
            </a:extLst>
          </p:cNvPr>
          <p:cNvSpPr txBox="1"/>
          <p:nvPr/>
        </p:nvSpPr>
        <p:spPr>
          <a:xfrm>
            <a:off x="2088667" y="2929511"/>
            <a:ext cx="4129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Open-loop control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01A1DC-D994-7D33-8C6A-BDE39DEA8BBA}"/>
              </a:ext>
            </a:extLst>
          </p:cNvPr>
          <p:cNvSpPr txBox="1"/>
          <p:nvPr/>
        </p:nvSpPr>
        <p:spPr>
          <a:xfrm>
            <a:off x="2008903" y="6343650"/>
            <a:ext cx="4370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Closed-loop control diagram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15D37E-3C9B-BA77-E026-A17F5465331D}"/>
              </a:ext>
            </a:extLst>
          </p:cNvPr>
          <p:cNvSpPr txBox="1"/>
          <p:nvPr/>
        </p:nvSpPr>
        <p:spPr>
          <a:xfrm>
            <a:off x="8156771" y="1117600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5B29AE-F129-9D01-ABE0-30A55C80FB05}"/>
                  </a:ext>
                </a:extLst>
              </p:cNvPr>
              <p:cNvSpPr txBox="1"/>
              <p:nvPr/>
            </p:nvSpPr>
            <p:spPr>
              <a:xfrm>
                <a:off x="8156771" y="1599860"/>
                <a:ext cx="30992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40RPM desired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5B29AE-F129-9D01-ABE0-30A55C80F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771" y="1599860"/>
                <a:ext cx="3099246" cy="461665"/>
              </a:xfrm>
              <a:prstGeom prst="rect">
                <a:avLst/>
              </a:prstGeom>
              <a:blipFill>
                <a:blip r:embed="rId5"/>
                <a:stretch>
                  <a:fillRect l="-3265"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5AFE3E5-12A4-54C2-0ADC-5E1B9971A8D2}"/>
              </a:ext>
            </a:extLst>
          </p:cNvPr>
          <p:cNvSpPr txBox="1"/>
          <p:nvPr/>
        </p:nvSpPr>
        <p:spPr>
          <a:xfrm>
            <a:off x="8156771" y="1991700"/>
            <a:ext cx="2621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 * 0.8 = PWM%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0D07C-6B6D-E5C2-67B5-5BF6CEED1549}"/>
              </a:ext>
            </a:extLst>
          </p:cNvPr>
          <p:cNvSpPr txBox="1"/>
          <p:nvPr/>
        </p:nvSpPr>
        <p:spPr>
          <a:xfrm>
            <a:off x="9056389" y="2400011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“controller"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D50C3E-FFEE-54FC-30FE-D82461A5DA58}"/>
              </a:ext>
            </a:extLst>
          </p:cNvPr>
          <p:cNvCxnSpPr>
            <a:cxnSpLocks/>
          </p:cNvCxnSpPr>
          <p:nvPr/>
        </p:nvCxnSpPr>
        <p:spPr bwMode="auto">
          <a:xfrm>
            <a:off x="9139110" y="2395242"/>
            <a:ext cx="328276" cy="1456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DBD5DFA-9F83-0A35-3402-C9F8D67A8FE5}"/>
              </a:ext>
            </a:extLst>
          </p:cNvPr>
          <p:cNvSpPr txBox="1"/>
          <p:nvPr/>
        </p:nvSpPr>
        <p:spPr>
          <a:xfrm>
            <a:off x="7708672" y="2894329"/>
            <a:ext cx="4359671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Might only work on flat ground, with full battery, for a perfectly assembled robot, with no payload, etc.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7BACF8-3649-B874-8D7B-451719B1DE96}"/>
              </a:ext>
            </a:extLst>
          </p:cNvPr>
          <p:cNvSpPr txBox="1"/>
          <p:nvPr/>
        </p:nvSpPr>
        <p:spPr>
          <a:xfrm>
            <a:off x="7702665" y="5801350"/>
            <a:ext cx="4359671" cy="707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Feeds measurements of the ACTUAL RPM back to the controller</a:t>
            </a:r>
          </a:p>
        </p:txBody>
      </p:sp>
    </p:spTree>
    <p:extLst>
      <p:ext uri="{BB962C8B-B14F-4D97-AF65-F5344CB8AC3E}">
        <p14:creationId xmlns:p14="http://schemas.microsoft.com/office/powerpoint/2010/main" val="34880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6B89E-C101-7C42-65EE-3C75BEF8F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53B32EC-994E-8E0C-A4D5-B550F1A71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D46A055-1A2E-D1E2-5A46-BD69344A8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520BC09-191A-6F8B-F0E7-56A562DBD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Motor Control: Feedback Principles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0F114C-9819-587E-DE21-D4ACF3E3899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2965" y="1232075"/>
            <a:ext cx="6062472" cy="18713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F8899B-A554-3958-D934-8E50DD9C5CE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13437" y="1299639"/>
            <a:ext cx="6066193" cy="12647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B3A736-C147-344E-2DF7-F7126FEB0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3290177"/>
            <a:ext cx="7772400" cy="338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00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A2485-FB08-C375-0E6F-D57093721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F57BA84-9978-4D62-3EC3-612E1C85C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64DAE29-B09D-B770-BE40-E4E179B8E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C5CDFA5-040B-79D1-9737-CED11A4BF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Motor Control: PID at a High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7C1393-1A7D-7AE9-59A5-12DC006F0BA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4808" y="3137371"/>
            <a:ext cx="5497647" cy="37206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3531E9-77F9-9701-BC66-32DD60216D1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1200151"/>
            <a:ext cx="6509289" cy="2009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863195-4AE8-8F43-CF4B-258301691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85" y="4539123"/>
            <a:ext cx="4250974" cy="8356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C0A09C-45B2-5AD4-6ED1-43DA9E715340}"/>
              </a:ext>
            </a:extLst>
          </p:cNvPr>
          <p:cNvSpPr txBox="1"/>
          <p:nvPr/>
        </p:nvSpPr>
        <p:spPr>
          <a:xfrm>
            <a:off x="345010" y="3398971"/>
            <a:ext cx="18469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</a:t>
            </a:r>
            <a:r>
              <a:rPr lang="en-US" dirty="0"/>
              <a:t>roportional</a:t>
            </a:r>
            <a:endParaRPr lang="en-US" b="1" dirty="0"/>
          </a:p>
          <a:p>
            <a:r>
              <a:rPr lang="en-US" b="1" dirty="0"/>
              <a:t>I</a:t>
            </a:r>
            <a:r>
              <a:rPr lang="en-US" dirty="0"/>
              <a:t>ntegral</a:t>
            </a:r>
            <a:endParaRPr lang="en-US" b="1" dirty="0"/>
          </a:p>
          <a:p>
            <a:r>
              <a:rPr lang="en-US" b="1" dirty="0"/>
              <a:t>D</a:t>
            </a:r>
            <a:r>
              <a:rPr lang="en-US" dirty="0"/>
              <a:t>erivative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AB85B-48F6-6C46-293B-7A67BA7E490B}"/>
              </a:ext>
            </a:extLst>
          </p:cNvPr>
          <p:cNvSpPr txBox="1"/>
          <p:nvPr/>
        </p:nvSpPr>
        <p:spPr>
          <a:xfrm>
            <a:off x="2300020" y="3768302"/>
            <a:ext cx="424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terms which work on the </a:t>
            </a:r>
            <a:r>
              <a:rPr lang="en-US" i="1" u="sng" dirty="0"/>
              <a:t>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60CDA1-89DA-4EFC-4CA2-5ADFBDEB6B02}"/>
                  </a:ext>
                </a:extLst>
              </p:cNvPr>
              <p:cNvSpPr txBox="1"/>
              <p:nvPr/>
            </p:nvSpPr>
            <p:spPr>
              <a:xfrm>
                <a:off x="8158440" y="1200150"/>
                <a:ext cx="2853666" cy="21536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Laplace transform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60CDA1-89DA-4EFC-4CA2-5ADFBDEB6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440" y="1200150"/>
                <a:ext cx="2853666" cy="2153603"/>
              </a:xfrm>
              <a:prstGeom prst="rect">
                <a:avLst/>
              </a:prstGeom>
              <a:blipFill>
                <a:blip r:embed="rId6"/>
                <a:stretch>
                  <a:fillRect l="-24444" t="-20000" r="-2667" b="-9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283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26565</TotalTime>
  <Words>701</Words>
  <Application>Microsoft Macintosh PowerPoint</Application>
  <PresentationFormat>Widescreen</PresentationFormat>
  <Paragraphs>130</Paragraphs>
  <Slides>33</Slides>
  <Notes>33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Cambria Math</vt:lpstr>
      <vt:lpstr>Wingdings</vt:lpstr>
      <vt:lpstr>Blank Presentation</vt:lpstr>
      <vt:lpstr>ECE693H, Spring 2025: Multi-robot System Design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cade lab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for your Cover</dc:title>
  <dc:subject/>
  <dc:creator>cade lab</dc:creator>
  <cp:keywords/>
  <dc:description/>
  <cp:lastModifiedBy>Daniel Drew</cp:lastModifiedBy>
  <cp:revision>913</cp:revision>
  <dcterms:created xsi:type="dcterms:W3CDTF">2011-02-07T17:37:21Z</dcterms:created>
  <dcterms:modified xsi:type="dcterms:W3CDTF">2025-01-27T23:05:53Z</dcterms:modified>
  <cp:category/>
</cp:coreProperties>
</file>